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301" r:id="rId3"/>
    <p:sldId id="293" r:id="rId4"/>
    <p:sldId id="257" r:id="rId5"/>
    <p:sldId id="291" r:id="rId6"/>
    <p:sldId id="304" r:id="rId7"/>
    <p:sldId id="302" r:id="rId8"/>
    <p:sldId id="303" r:id="rId9"/>
    <p:sldId id="276" r:id="rId10"/>
    <p:sldId id="297" r:id="rId11"/>
    <p:sldId id="300" r:id="rId12"/>
    <p:sldId id="305" r:id="rId13"/>
    <p:sldId id="275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80936" autoAdjust="0"/>
  </p:normalViewPr>
  <p:slideViewPr>
    <p:cSldViewPr>
      <p:cViewPr varScale="1">
        <p:scale>
          <a:sx n="80" d="100"/>
          <a:sy n="80" d="100"/>
        </p:scale>
        <p:origin x="1264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11202-E7A9-4F2D-954B-584342F47A7D}" type="datetimeFigureOut">
              <a:rPr lang="en-US" smtClean="0"/>
              <a:t>12/9/2019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4795-E38C-40A5-BC67-1687ED24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85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79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Questions?</a:t>
            </a:r>
            <a:br>
              <a:rPr lang="en-US" sz="1200" dirty="0"/>
            </a:br>
            <a:r>
              <a:rPr lang="en-US" sz="1200" dirty="0"/>
              <a:t>Experiences?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of operational processes w/PowerShell</a:t>
            </a:r>
          </a:p>
          <a:p>
            <a:r>
              <a:rPr lang="en-US" dirty="0"/>
              <a:t>Yes, I am a St Louis Cardinals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8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made up of lots of pieces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6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86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5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58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0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3524126C-653D-4C10-BAC5-6F4C8233D3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19883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0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80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8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2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53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024E3-3575-45CF-BBE2-C2F41A796B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51336"/>
      </p:ext>
    </p:extLst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6E1AE-8552-4CA1-B57D-D975D51EC4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9523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FDB7-C46F-49CC-B7A1-D4E47EA9A7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79725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090E-7067-4FCA-842F-0A0195CAEA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32168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D1020-01B8-406A-9E92-62F3C3D00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163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CE7D-51D6-4F7A-B839-4A7363E49D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95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D94FB-2994-4C4A-805D-6121F2A03C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8446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F126-0792-497A-92D3-2693C77902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43973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C038E-13EE-41A9-89A0-817CCDEF67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895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F980-DABE-4C5B-B0B1-83E7E849FC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02765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3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hyperlink" Target="https://docs.microsoft.com/en-us/sql/database-engine/availability-groups/windows/always-on-availability-groups-sql-server?view=sql-server-ver15#TermsAndDefini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85801"/>
            <a:ext cx="8763000" cy="3276600"/>
          </a:xfrm>
        </p:spPr>
        <p:txBody>
          <a:bodyPr>
            <a:noAutofit/>
          </a:bodyPr>
          <a:lstStyle/>
          <a:p>
            <a:r>
              <a:rPr lang="en-US" sz="4800" dirty="0"/>
              <a:t>Building Always On Availability Groups Using PowerShell</a:t>
            </a:r>
          </a:p>
        </p:txBody>
      </p:sp>
    </p:spTree>
    <p:extLst>
      <p:ext uri="{BB962C8B-B14F-4D97-AF65-F5344CB8AC3E}">
        <p14:creationId xmlns:p14="http://schemas.microsoft.com/office/powerpoint/2010/main" val="4150959859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</p:sp>
      <p:pic>
        <p:nvPicPr>
          <p:cNvPr id="9" name="Picture 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091" t="32115" r="1" b="873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84130" y="1117600"/>
            <a:ext cx="5873774" cy="5740399"/>
            <a:chOff x="5281603" y="104899"/>
            <a:chExt cx="6927331" cy="6770034"/>
          </a:xfrm>
        </p:grpSpPr>
        <p:sp>
          <p:nvSpPr>
            <p:cNvPr id="12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White">
            <a:xfrm>
              <a:off x="5827529" y="660400"/>
              <a:ext cx="6381405" cy="6214533"/>
            </a:xfrm>
            <a:custGeom>
              <a:avLst/>
              <a:gdLst>
                <a:gd name="T0" fmla="*/ 1333 w 1333"/>
                <a:gd name="T1" fmla="*/ 1031 h 1298"/>
                <a:gd name="T2" fmla="*/ 1333 w 1333"/>
                <a:gd name="T3" fmla="*/ 380 h 1298"/>
                <a:gd name="T4" fmla="*/ 706 w 1333"/>
                <a:gd name="T5" fmla="*/ 0 h 1298"/>
                <a:gd name="T6" fmla="*/ 0 w 1333"/>
                <a:gd name="T7" fmla="*/ 706 h 1298"/>
                <a:gd name="T8" fmla="*/ 323 w 1333"/>
                <a:gd name="T9" fmla="*/ 1298 h 1298"/>
                <a:gd name="T10" fmla="*/ 1090 w 1333"/>
                <a:gd name="T11" fmla="*/ 1298 h 1298"/>
                <a:gd name="T12" fmla="*/ 1333 w 1333"/>
                <a:gd name="T13" fmla="*/ 1031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3" h="1298">
                  <a:moveTo>
                    <a:pt x="1333" y="1031"/>
                  </a:moveTo>
                  <a:cubicBezTo>
                    <a:pt x="1333" y="380"/>
                    <a:pt x="1333" y="380"/>
                    <a:pt x="1333" y="380"/>
                  </a:cubicBezTo>
                  <a:cubicBezTo>
                    <a:pt x="1215" y="154"/>
                    <a:pt x="979" y="0"/>
                    <a:pt x="706" y="0"/>
                  </a:cubicBezTo>
                  <a:cubicBezTo>
                    <a:pt x="317" y="0"/>
                    <a:pt x="0" y="316"/>
                    <a:pt x="0" y="706"/>
                  </a:cubicBezTo>
                  <a:cubicBezTo>
                    <a:pt x="0" y="954"/>
                    <a:pt x="129" y="1172"/>
                    <a:pt x="323" y="1298"/>
                  </a:cubicBezTo>
                  <a:cubicBezTo>
                    <a:pt x="1090" y="1298"/>
                    <a:pt x="1090" y="1298"/>
                    <a:pt x="1090" y="1298"/>
                  </a:cubicBezTo>
                  <a:cubicBezTo>
                    <a:pt x="1193" y="1232"/>
                    <a:pt x="1276" y="1140"/>
                    <a:pt x="1333" y="1031"/>
                  </a:cubicBezTo>
                  <a:close/>
                </a:path>
              </a:pathLst>
            </a:custGeom>
            <a:solidFill>
              <a:schemeClr val="bg1">
                <a:alpha val="65000"/>
              </a:schemeClr>
            </a:solidFill>
            <a:ln w="50800" cap="sq" cmpd="dbl">
              <a:gradFill flip="none" rotWithShape="1">
                <a:gsLst>
                  <a:gs pos="0">
                    <a:srgbClr val="FFFFFF"/>
                  </a:gs>
                  <a:gs pos="100000">
                    <a:schemeClr val="tx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  <p:txBody>
            <a:bodyPr vert="horz" lIns="91440" tIns="45720" rIns="91440" bIns="45720" rtlCol="0" anchor="t">
              <a:normAutofit/>
            </a:bodyPr>
            <a:lstStyle/>
            <a:p>
              <a:pPr algn="ctr"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None/>
              </a:pPr>
              <a:endParaRPr lang="en-US" sz="1600" cap="all"/>
            </a:p>
          </p:txBody>
        </p:sp>
        <p:sp>
          <p:nvSpPr>
            <p:cNvPr id="13" name="Freeform 1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/>
          <p:cNvSpPr txBox="1"/>
          <p:nvPr/>
        </p:nvSpPr>
        <p:spPr>
          <a:xfrm>
            <a:off x="4854242" y="3400828"/>
            <a:ext cx="2688243" cy="20906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r" defTabSz="457200" eaLnBrk="1" hangingPunct="1"/>
            <a:r>
              <a:rPr lang="en-US" sz="44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Gotchas</a:t>
            </a:r>
            <a:r>
              <a:rPr lang="en-US" sz="44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, potential dangers…</a:t>
            </a:r>
          </a:p>
        </p:txBody>
      </p:sp>
    </p:spTree>
    <p:extLst>
      <p:ext uri="{BB962C8B-B14F-4D97-AF65-F5344CB8AC3E}">
        <p14:creationId xmlns:p14="http://schemas.microsoft.com/office/powerpoint/2010/main" val="2060466824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</p:sp>
      <p:pic>
        <p:nvPicPr>
          <p:cNvPr id="6" name="Picture 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7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3747028" y="1588617"/>
            <a:ext cx="5410876" cy="526938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5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50380" y="-295525"/>
            <a:ext cx="15547180" cy="7649213"/>
          </a:xfrm>
          <a:prstGeom prst="rect">
            <a:avLst/>
          </a:prstGeom>
        </p:spPr>
      </p:pic>
      <p:sp>
        <p:nvSpPr>
          <p:cNvPr id="8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130" y="1117600"/>
            <a:ext cx="5847813" cy="5092134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3196" y="1309738"/>
            <a:ext cx="5661015" cy="4439054"/>
            <a:chOff x="5516018" y="331504"/>
            <a:chExt cx="6675982" cy="5235326"/>
          </a:xfrm>
        </p:grpSpPr>
        <p:cxnSp>
          <p:nvCxnSpPr>
            <p:cNvPr id="10" name="Straight Connector 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8" name="Picture 8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-1584749" y="-903030"/>
            <a:ext cx="4195523" cy="4179630"/>
          </a:xfrm>
          <a:prstGeom prst="ellipse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192440" y="0"/>
            <a:ext cx="2478440" cy="259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 eaLnBrk="1" hangingPunct="1"/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Happy </a:t>
            </a:r>
            <a:b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because HIGHLY AVAILABLE!</a:t>
            </a:r>
          </a:p>
        </p:txBody>
      </p:sp>
    </p:spTree>
    <p:extLst>
      <p:ext uri="{BB962C8B-B14F-4D97-AF65-F5344CB8AC3E}">
        <p14:creationId xmlns:p14="http://schemas.microsoft.com/office/powerpoint/2010/main" val="2347309983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br>
              <a:rPr lang="en-US" sz="6000" dirty="0"/>
            </a:br>
            <a:r>
              <a:rPr lang="en-US" sz="6000" dirty="0"/>
              <a:t>Scripts posted at:</a:t>
            </a:r>
            <a:br>
              <a:rPr lang="en-US" sz="6000" dirty="0"/>
            </a:br>
            <a:endParaRPr lang="en-US" sz="4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47D63-C49E-4297-8CE1-9B0D1A75A03E}"/>
              </a:ext>
            </a:extLst>
          </p:cNvPr>
          <p:cNvSpPr txBox="1"/>
          <p:nvPr/>
        </p:nvSpPr>
        <p:spPr>
          <a:xfrm>
            <a:off x="304800" y="35814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2562832461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r>
              <a:rPr lang="en-US" sz="8000" dirty="0"/>
              <a:t>	Thank 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F0996F-1FBA-479F-A414-0A66B10B3BD3}"/>
              </a:ext>
            </a:extLst>
          </p:cNvPr>
          <p:cNvSpPr/>
          <p:nvPr/>
        </p:nvSpPr>
        <p:spPr>
          <a:xfrm>
            <a:off x="1905000" y="3429000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Twitter: </a:t>
            </a:r>
            <a:r>
              <a:rPr lang="en-US" sz="3200" dirty="0"/>
              <a:t>@</a:t>
            </a:r>
            <a:r>
              <a:rPr lang="en-US" sz="3200" dirty="0" err="1"/>
              <a:t>nanoDBA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 err="1"/>
              <a:t>Lars.Rasmussen</a:t>
            </a:r>
            <a:r>
              <a:rPr lang="en-US" sz="2400" dirty="0"/>
              <a:t> @ gmail.com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DF02A-57DB-49A5-B80B-D74ED5B8157E}"/>
              </a:ext>
            </a:extLst>
          </p:cNvPr>
          <p:cNvSpPr txBox="1"/>
          <p:nvPr/>
        </p:nvSpPr>
        <p:spPr>
          <a:xfrm>
            <a:off x="304800" y="8382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01925156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en-US" dirty="0"/>
              <a:t>About Speaker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32" y="2261420"/>
            <a:ext cx="3284568" cy="3637935"/>
          </a:xfrm>
        </p:spPr>
        <p:txBody>
          <a:bodyPr>
            <a:normAutofit/>
          </a:bodyPr>
          <a:lstStyle/>
          <a:p>
            <a:r>
              <a:rPr lang="en-US" dirty="0"/>
              <a:t>Operational and Automation Focus</a:t>
            </a:r>
          </a:p>
          <a:p>
            <a:r>
              <a:rPr lang="en-US" dirty="0"/>
              <a:t>Started Working w/SQL Server in 2008</a:t>
            </a:r>
          </a:p>
          <a:p>
            <a:r>
              <a:rPr lang="en-US" dirty="0"/>
              <a:t>Former SAN and Exchange Admin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Twitter: </a:t>
            </a:r>
            <a:r>
              <a:rPr lang="en-US" sz="2400" dirty="0"/>
              <a:t>@</a:t>
            </a:r>
            <a:r>
              <a:rPr lang="en-US" sz="2400" dirty="0" err="1"/>
              <a:t>nanoDBA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Lars.Rasmussen@gmail.com</a:t>
            </a:r>
          </a:p>
          <a:p>
            <a:endParaRPr lang="en-US" dirty="0"/>
          </a:p>
        </p:txBody>
      </p:sp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67C4C78-F9D6-4A3F-B0E7-54E92694C6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314" y="1822082"/>
            <a:ext cx="4571694" cy="305160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5033824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52400"/>
            <a:ext cx="4743698" cy="632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4870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99A5FC-431F-48E6-88A5-75761D742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304800"/>
            <a:ext cx="7772400" cy="2277533"/>
          </a:xfrm>
        </p:spPr>
        <p:txBody>
          <a:bodyPr/>
          <a:lstStyle/>
          <a:p>
            <a:r>
              <a:rPr lang="en-US" dirty="0">
                <a:hlinkClick r:id="rId4"/>
              </a:rPr>
              <a:t>Always On Availability Groups</a:t>
            </a:r>
            <a:endParaRPr lang="en-US" dirty="0"/>
          </a:p>
        </p:txBody>
      </p:sp>
      <p:pic>
        <p:nvPicPr>
          <p:cNvPr id="1026" name="Picture 2" descr="Availability group with five replicas">
            <a:extLst>
              <a:ext uri="{FF2B5EF4-FFF2-40B4-BE49-F238E27FC236}">
                <a16:creationId xmlns:a16="http://schemas.microsoft.com/office/drawing/2014/main" id="{E4082CD6-205B-4304-8A63-FE3F21DE3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298" y="2057400"/>
            <a:ext cx="737235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518505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B22776-36A6-4BFB-B419-962AFB773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143000"/>
            <a:ext cx="8839200" cy="396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15824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73A756-BA6F-4607-B635-0F5A243AD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125" y="1962150"/>
            <a:ext cx="333375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35462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8C8F1B-0FE3-48AE-AFEA-5EC83A824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000"/>
            <a:ext cx="9144000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3690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D3B473-3E2A-41C9-B6FF-0872DEFC0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6456"/>
            <a:ext cx="9144000" cy="654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2123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DEMO!</a:t>
            </a:r>
            <a:br>
              <a:rPr lang="en-US" sz="6000" dirty="0"/>
            </a:br>
            <a:r>
              <a:rPr lang="en-US" sz="6000" dirty="0"/>
              <a:t>Scripts posted at:</a:t>
            </a:r>
            <a:br>
              <a:rPr lang="en-US" sz="6000" dirty="0"/>
            </a:br>
            <a:endParaRPr lang="en-US" sz="4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47D63-C49E-4297-8CE1-9B0D1A75A03E}"/>
              </a:ext>
            </a:extLst>
          </p:cNvPr>
          <p:cNvSpPr txBox="1"/>
          <p:nvPr/>
        </p:nvSpPr>
        <p:spPr>
          <a:xfrm>
            <a:off x="304800" y="35814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76698997"/>
      </p:ext>
    </p:extLst>
  </p:cSld>
  <p:clrMapOvr>
    <a:masterClrMapping/>
  </p:clrMapOvr>
  <p:transition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148</Words>
  <Application>Microsoft Office PowerPoint</Application>
  <PresentationFormat>On-screen Show (4:3)</PresentationFormat>
  <Paragraphs>30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Celestial</vt:lpstr>
      <vt:lpstr>Building Always On Availability Groups Using PowerShell</vt:lpstr>
      <vt:lpstr>About Speaker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DEMO! Scripts posted at: </vt:lpstr>
      <vt:lpstr>PowerPoint Presentation</vt:lpstr>
      <vt:lpstr>PowerPoint Presentation</vt:lpstr>
      <vt:lpstr> Scripts posted at: </vt:lpstr>
      <vt:lpstr>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Always On Availability Groups Using PowerShell</dc:title>
  <dc:creator>Rasmussen, Lars [Global IT]</dc:creator>
  <cp:lastModifiedBy>Rasmussen, Lars [Global IT]</cp:lastModifiedBy>
  <cp:revision>7</cp:revision>
  <dcterms:created xsi:type="dcterms:W3CDTF">2019-12-09T20:55:32Z</dcterms:created>
  <dcterms:modified xsi:type="dcterms:W3CDTF">2019-12-09T22:53:40Z</dcterms:modified>
</cp:coreProperties>
</file>